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E61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9" autoAdjust="0"/>
    <p:restoredTop sz="94660"/>
  </p:normalViewPr>
  <p:slideViewPr>
    <p:cSldViewPr snapToGrid="0">
      <p:cViewPr>
        <p:scale>
          <a:sx n="24" d="100"/>
          <a:sy n="24" d="100"/>
        </p:scale>
        <p:origin x="101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23" Type="http://schemas.openxmlformats.org/officeDocument/2006/relationships/image" Target="../media/image20.tiff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emf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771D73-A738-124D-A51B-43DC0F89F770}"/>
              </a:ext>
            </a:extLst>
          </p:cNvPr>
          <p:cNvSpPr/>
          <p:nvPr/>
        </p:nvSpPr>
        <p:spPr>
          <a:xfrm>
            <a:off x="135528" y="11596111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               </a:t>
            </a:r>
            <a:r>
              <a:rPr lang="en-US" sz="9600" b="1" dirty="0">
                <a:solidFill>
                  <a:srgbClr val="FFFF00"/>
                </a:solidFill>
              </a:rPr>
              <a:t>1208</a:t>
            </a:r>
            <a:r>
              <a:rPr lang="en-US" sz="6600" dirty="0">
                <a:solidFill>
                  <a:srgbClr val="FFFF00"/>
                </a:solidFill>
              </a:rPr>
              <a:t>        </a:t>
            </a:r>
          </a:p>
          <a:p>
            <a:pPr algn="ctr"/>
            <a:r>
              <a:rPr lang="en-US" sz="6600" dirty="0">
                <a:solidFill>
                  <a:srgbClr val="FFFF00"/>
                </a:solidFill>
              </a:rPr>
              <a:t>               </a:t>
            </a:r>
            <a:r>
              <a:rPr lang="en-US" sz="6000" dirty="0"/>
              <a:t>PLHIV </a:t>
            </a:r>
          </a:p>
          <a:p>
            <a:pPr algn="ctr"/>
            <a:r>
              <a:rPr lang="en-US" sz="6000" dirty="0"/>
              <a:t>                on ART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4801" y="136195"/>
            <a:ext cx="37103518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altLang="en-US" sz="9600" b="1" dirty="0">
                <a:solidFill>
                  <a:srgbClr val="FFFF00"/>
                </a:solidFill>
                <a:latin typeface="+mj-lt"/>
              </a:rPr>
              <a:t>Anti Retroviral Therapy regimen and Metabolic Syndrome in India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86400" y="1594471"/>
            <a:ext cx="31506454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chemeClr val="bg1"/>
                </a:solidFill>
                <a:latin typeface="+mj-lt"/>
              </a:rPr>
              <a:t>Anchit</a:t>
            </a:r>
            <a:r>
              <a:rPr lang="en-US" altLang="en-US" sz="5400" b="1" dirty="0">
                <a:solidFill>
                  <a:schemeClr val="bg1"/>
                </a:solidFill>
                <a:latin typeface="+mj-lt"/>
              </a:rPr>
              <a:t> Raj Singh, MD (Internal Medicine); V K </a:t>
            </a:r>
            <a:r>
              <a:rPr lang="en-US" altLang="en-US" sz="5400" b="1" dirty="0" err="1">
                <a:solidFill>
                  <a:schemeClr val="bg1"/>
                </a:solidFill>
                <a:latin typeface="+mj-lt"/>
              </a:rPr>
              <a:t>Sashindran</a:t>
            </a:r>
            <a:r>
              <a:rPr lang="en-US" altLang="en-US" sz="5400" b="1" dirty="0">
                <a:solidFill>
                  <a:schemeClr val="bg1"/>
                </a:solidFill>
                <a:latin typeface="+mj-lt"/>
              </a:rPr>
              <a:t>, MD (Internal Medicine), MSc (Infectious Diseases)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chemeClr val="bg1"/>
                </a:solidFill>
                <a:latin typeface="+mj-lt"/>
              </a:rPr>
              <a:t>Department of Internal Medicine, Armed Forces Medical College, Pune, India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920C04-7B6B-694B-9B89-CFBC41A21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95" y="3738722"/>
            <a:ext cx="6743700" cy="765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6BA4C-F732-0C4D-9FDD-44E0F4279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214" y="7274980"/>
            <a:ext cx="931148" cy="12145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E052FA-5692-8D40-8006-AD011C54D045}"/>
              </a:ext>
            </a:extLst>
          </p:cNvPr>
          <p:cNvSpPr/>
          <p:nvPr/>
        </p:nvSpPr>
        <p:spPr>
          <a:xfrm>
            <a:off x="4553718" y="8489521"/>
            <a:ext cx="29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Pune, India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9E2C1E-511E-1E4D-A0A6-2239CC35E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44800" cy="3399883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87874F-F6E8-D644-8B3C-18B74E8CA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8" y="3471873"/>
            <a:ext cx="3909090" cy="23011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919FE9-48E5-5240-A5EB-0EB6626401A7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7556480" y="13841881"/>
            <a:ext cx="17035965" cy="14934591"/>
          </a:xfrm>
          <a:prstGeom prst="rect">
            <a:avLst/>
          </a:prstGeom>
        </p:spPr>
      </p:pic>
      <p:pic>
        <p:nvPicPr>
          <p:cNvPr id="26" name="Graphic 25" descr="Group of men">
            <a:extLst>
              <a:ext uri="{FF2B5EF4-FFF2-40B4-BE49-F238E27FC236}">
                <a16:creationId xmlns:a16="http://schemas.microsoft.com/office/drawing/2014/main" id="{0B7BDF9D-AB54-4B4B-A35E-DCADAC22B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353" y="12057569"/>
            <a:ext cx="3074225" cy="307422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4FBD90-49E0-CA47-B87B-7A14AED291DD}"/>
              </a:ext>
            </a:extLst>
          </p:cNvPr>
          <p:cNvSpPr/>
          <p:nvPr/>
        </p:nvSpPr>
        <p:spPr>
          <a:xfrm>
            <a:off x="154053" y="15904927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           </a:t>
            </a:r>
            <a:r>
              <a:rPr lang="en-US" sz="9600" b="1" dirty="0">
                <a:solidFill>
                  <a:srgbClr val="FFFF00"/>
                </a:solidFill>
              </a:rPr>
              <a:t>post hoc</a:t>
            </a:r>
            <a:r>
              <a:rPr lang="en-US" sz="6000" dirty="0">
                <a:solidFill>
                  <a:srgbClr val="FFFF00"/>
                </a:solidFill>
              </a:rPr>
              <a:t>        </a:t>
            </a:r>
            <a:endParaRPr lang="en-US" sz="6600" dirty="0">
              <a:solidFill>
                <a:srgbClr val="FFFF00"/>
              </a:solidFill>
            </a:endParaRPr>
          </a:p>
          <a:p>
            <a:pPr algn="ctr"/>
            <a:r>
              <a:rPr lang="en-US" sz="6600" dirty="0">
                <a:solidFill>
                  <a:srgbClr val="FFFF00"/>
                </a:solidFill>
              </a:rPr>
              <a:t>               </a:t>
            </a:r>
            <a:r>
              <a:rPr lang="en-US" sz="6000" dirty="0"/>
              <a:t>analysis</a:t>
            </a:r>
            <a:endParaRPr lang="en-US" sz="16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4DE771-BC7B-B644-8317-DFF398758B66}"/>
              </a:ext>
            </a:extLst>
          </p:cNvPr>
          <p:cNvSpPr/>
          <p:nvPr/>
        </p:nvSpPr>
        <p:spPr>
          <a:xfrm>
            <a:off x="214961" y="20229859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NCEP ATPIII</a:t>
            </a:r>
            <a:r>
              <a:rPr lang="en-US" sz="6000" dirty="0">
                <a:solidFill>
                  <a:srgbClr val="FFFF00"/>
                </a:solidFill>
              </a:rPr>
              <a:t>              </a:t>
            </a:r>
            <a:r>
              <a:rPr lang="en-US" sz="6000" dirty="0"/>
              <a:t>definition of   Metabolic Syndrome (</a:t>
            </a:r>
            <a:r>
              <a:rPr lang="en-US" sz="6000" dirty="0" err="1"/>
              <a:t>MetS</a:t>
            </a:r>
            <a:r>
              <a:rPr lang="en-US" sz="6000" dirty="0"/>
              <a:t>)</a:t>
            </a:r>
            <a:endParaRPr lang="en-US" sz="16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2C8FE0-8774-BB4B-A70D-28BC5DB3C9A7}"/>
              </a:ext>
            </a:extLst>
          </p:cNvPr>
          <p:cNvSpPr/>
          <p:nvPr/>
        </p:nvSpPr>
        <p:spPr>
          <a:xfrm>
            <a:off x="154053" y="24592547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ART regimens</a:t>
            </a:r>
          </a:p>
          <a:p>
            <a:pPr algn="ctr"/>
            <a:r>
              <a:rPr lang="en-US" sz="6000" dirty="0"/>
              <a:t>based on Indian national guidelines </a:t>
            </a:r>
            <a:endParaRPr lang="en-US" sz="16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104C211-644B-454A-B457-322B55A2DF72}"/>
              </a:ext>
            </a:extLst>
          </p:cNvPr>
          <p:cNvSpPr/>
          <p:nvPr/>
        </p:nvSpPr>
        <p:spPr>
          <a:xfrm>
            <a:off x="34838119" y="3503110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2.03(1.09-3.80)</a:t>
            </a:r>
          </a:p>
          <a:p>
            <a:pPr algn="ctr"/>
            <a:r>
              <a:rPr lang="en-US" sz="4400" dirty="0"/>
              <a:t>Prevalence odds ratio (POR) for tenofovir based protease Inhibitor ART and </a:t>
            </a:r>
            <a:r>
              <a:rPr lang="en-US" sz="4400" dirty="0" err="1"/>
              <a:t>MetS</a:t>
            </a:r>
            <a:endParaRPr lang="en-US" sz="11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8BABE0-39B2-A24E-8E3E-87123AA2D095}"/>
              </a:ext>
            </a:extLst>
          </p:cNvPr>
          <p:cNvSpPr/>
          <p:nvPr/>
        </p:nvSpPr>
        <p:spPr>
          <a:xfrm>
            <a:off x="34838119" y="7789158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1.42(1.02-1.96)</a:t>
            </a:r>
            <a:endParaRPr lang="en-US" sz="5400" b="1" dirty="0">
              <a:solidFill>
                <a:srgbClr val="FFFF00"/>
              </a:solidFill>
            </a:endParaRPr>
          </a:p>
          <a:p>
            <a:pPr lvl="0" algn="ctr"/>
            <a:r>
              <a:rPr lang="en-US" sz="4400" dirty="0">
                <a:solidFill>
                  <a:prstClr val="white"/>
                </a:solidFill>
              </a:rPr>
              <a:t>POR for tenofovir based </a:t>
            </a:r>
            <a:r>
              <a:rPr lang="en-US" sz="4400" b="1" dirty="0">
                <a:solidFill>
                  <a:srgbClr val="FFFF00"/>
                </a:solidFill>
              </a:rPr>
              <a:t>non</a:t>
            </a:r>
            <a:r>
              <a:rPr lang="en-US" sz="4400" dirty="0">
                <a:solidFill>
                  <a:prstClr val="white"/>
                </a:solidFill>
              </a:rPr>
              <a:t> protease inhibitor ART and raised fasting plasma glucose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F6D7CF-5D7D-DC4D-B854-C72CCAEF7B65}"/>
              </a:ext>
            </a:extLst>
          </p:cNvPr>
          <p:cNvSpPr/>
          <p:nvPr/>
        </p:nvSpPr>
        <p:spPr>
          <a:xfrm>
            <a:off x="34856645" y="12060141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2.82(1.55-5.13)</a:t>
            </a:r>
            <a:endParaRPr lang="en-US" sz="8800" dirty="0">
              <a:solidFill>
                <a:srgbClr val="FFFF00"/>
              </a:solidFill>
            </a:endParaRPr>
          </a:p>
          <a:p>
            <a:pPr lvl="0" algn="ctr"/>
            <a:r>
              <a:rPr lang="en-US" sz="4400" dirty="0">
                <a:solidFill>
                  <a:prstClr val="white"/>
                </a:solidFill>
              </a:rPr>
              <a:t>POR for tenofovir based protease inhibitor ART and raised fasting plasma glucose</a:t>
            </a:r>
            <a:endParaRPr lang="en-US" sz="1100" dirty="0">
              <a:solidFill>
                <a:prstClr val="white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EE6EF6-6BE6-364D-A783-F4047036802B}"/>
              </a:ext>
            </a:extLst>
          </p:cNvPr>
          <p:cNvSpPr/>
          <p:nvPr/>
        </p:nvSpPr>
        <p:spPr>
          <a:xfrm>
            <a:off x="34790090" y="20408718"/>
            <a:ext cx="7811589" cy="39942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92D050"/>
                </a:solidFill>
              </a:rPr>
              <a:t>    Tenofovir and PIs</a:t>
            </a:r>
          </a:p>
          <a:p>
            <a:pPr algn="ctr"/>
            <a:r>
              <a:rPr lang="en-US" sz="4400" dirty="0">
                <a:solidFill>
                  <a:prstClr val="white"/>
                </a:solidFill>
              </a:rPr>
              <a:t> associated with</a:t>
            </a:r>
          </a:p>
          <a:p>
            <a:pPr lvl="0" algn="ctr"/>
            <a:r>
              <a:rPr lang="en-US" sz="6600" b="1" dirty="0">
                <a:solidFill>
                  <a:srgbClr val="92D050"/>
                </a:solidFill>
              </a:rPr>
              <a:t>Metabolic Syndrome</a:t>
            </a:r>
          </a:p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E25AF-7617-5244-8D7E-4464083AFE47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613" y="13057144"/>
            <a:ext cx="14829477" cy="148294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E2A282-D453-6047-AC21-9A40CC064F5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07" t="1448" r="1551" b="8481"/>
          <a:stretch/>
        </p:blipFill>
        <p:spPr>
          <a:xfrm>
            <a:off x="8074157" y="3471874"/>
            <a:ext cx="19142372" cy="8887782"/>
          </a:xfrm>
          <a:prstGeom prst="rect">
            <a:avLst/>
          </a:prstGeom>
        </p:spPr>
      </p:pic>
      <p:pic>
        <p:nvPicPr>
          <p:cNvPr id="11" name="Graphic 10" descr="Bar chart">
            <a:extLst>
              <a:ext uri="{FF2B5EF4-FFF2-40B4-BE49-F238E27FC236}">
                <a16:creationId xmlns:a16="http://schemas.microsoft.com/office/drawing/2014/main" id="{0E062FA4-FBA0-E349-995F-7A40B387E4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528" y="16926494"/>
            <a:ext cx="2844800" cy="28448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DD95077-EED7-B446-9E49-BD96A5F2F9D3}"/>
              </a:ext>
            </a:extLst>
          </p:cNvPr>
          <p:cNvGrpSpPr/>
          <p:nvPr/>
        </p:nvGrpSpPr>
        <p:grpSpPr>
          <a:xfrm>
            <a:off x="26484346" y="6291245"/>
            <a:ext cx="5207990" cy="5230886"/>
            <a:chOff x="26347186" y="6291245"/>
            <a:chExt cx="5207990" cy="5230886"/>
          </a:xfrm>
        </p:grpSpPr>
        <p:pic>
          <p:nvPicPr>
            <p:cNvPr id="43" name="Graphic 42" descr="Man">
              <a:extLst>
                <a:ext uri="{FF2B5EF4-FFF2-40B4-BE49-F238E27FC236}">
                  <a16:creationId xmlns:a16="http://schemas.microsoft.com/office/drawing/2014/main" id="{BB735A97-0158-B249-8229-B23576DA5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t="-22" b="23276"/>
            <a:stretch/>
          </p:blipFill>
          <p:spPr>
            <a:xfrm>
              <a:off x="26350667" y="6291245"/>
              <a:ext cx="5204509" cy="3994248"/>
            </a:xfrm>
            <a:prstGeom prst="rect">
              <a:avLst/>
            </a:prstGeom>
          </p:spPr>
        </p:pic>
        <p:pic>
          <p:nvPicPr>
            <p:cNvPr id="45" name="Graphic 44" descr="Man">
              <a:extLst>
                <a:ext uri="{FF2B5EF4-FFF2-40B4-BE49-F238E27FC236}">
                  <a16:creationId xmlns:a16="http://schemas.microsoft.com/office/drawing/2014/main" id="{817D0095-79A8-BC49-B843-B749B6124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76286"/>
            <a:stretch/>
          </p:blipFill>
          <p:spPr>
            <a:xfrm>
              <a:off x="26347186" y="10287921"/>
              <a:ext cx="5204509" cy="1234210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46E3A8C-A5CB-5D40-BE60-6D109DAE3D8C}"/>
              </a:ext>
            </a:extLst>
          </p:cNvPr>
          <p:cNvSpPr/>
          <p:nvPr/>
        </p:nvSpPr>
        <p:spPr>
          <a:xfrm>
            <a:off x="30831935" y="5951541"/>
            <a:ext cx="33732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21</a:t>
            </a:r>
            <a:r>
              <a:rPr lang="en-US" sz="9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%</a:t>
            </a:r>
            <a:endParaRPr lang="en-US" sz="16600" b="1" cap="none" spc="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DBC3DB-DEC9-E048-9405-158151E9E873}"/>
              </a:ext>
            </a:extLst>
          </p:cNvPr>
          <p:cNvSpPr/>
          <p:nvPr/>
        </p:nvSpPr>
        <p:spPr>
          <a:xfrm>
            <a:off x="30609680" y="8949930"/>
            <a:ext cx="400635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Metabolic </a:t>
            </a:r>
          </a:p>
          <a:p>
            <a:pPr algn="ctr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Syndrome</a:t>
            </a:r>
            <a:endParaRPr lang="en-US" sz="6600" b="1" cap="none" spc="0" dirty="0">
              <a:ln w="22225">
                <a:solidFill>
                  <a:srgbClr val="883E61"/>
                </a:solidFill>
                <a:prstDash val="solid"/>
              </a:ln>
              <a:solidFill>
                <a:srgbClr val="883E61"/>
              </a:solidFill>
              <a:effectLst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732926-F011-7F47-8DDB-4012ECA0D8A2}"/>
              </a:ext>
            </a:extLst>
          </p:cNvPr>
          <p:cNvSpPr/>
          <p:nvPr/>
        </p:nvSpPr>
        <p:spPr>
          <a:xfrm>
            <a:off x="13064502" y="14465183"/>
            <a:ext cx="387619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40</a:t>
            </a:r>
            <a:r>
              <a:rPr lang="en-US" sz="9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yrs</a:t>
            </a:r>
            <a:endParaRPr lang="en-US" sz="16600" b="1" cap="none" spc="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7E9679-1008-444F-ABB9-9F9B56AD86AA}"/>
              </a:ext>
            </a:extLst>
          </p:cNvPr>
          <p:cNvSpPr/>
          <p:nvPr/>
        </p:nvSpPr>
        <p:spPr>
          <a:xfrm>
            <a:off x="13064502" y="16932337"/>
            <a:ext cx="33732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66</a:t>
            </a:r>
            <a:r>
              <a:rPr lang="en-US" sz="9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%</a:t>
            </a:r>
            <a:endParaRPr lang="en-US" sz="16600" b="1" cap="none" spc="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6938F9-19CE-9D47-A4E7-F7136ABF4659}"/>
              </a:ext>
            </a:extLst>
          </p:cNvPr>
          <p:cNvSpPr/>
          <p:nvPr/>
        </p:nvSpPr>
        <p:spPr>
          <a:xfrm>
            <a:off x="13051729" y="19303011"/>
            <a:ext cx="33732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5</a:t>
            </a:r>
            <a:r>
              <a:rPr lang="en-US" sz="9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yrs</a:t>
            </a:r>
            <a:endParaRPr lang="en-US" sz="16600" b="1" cap="none" spc="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151EE4-A703-0A45-A720-13F32BDC7E12}"/>
              </a:ext>
            </a:extLst>
          </p:cNvPr>
          <p:cNvSpPr/>
          <p:nvPr/>
        </p:nvSpPr>
        <p:spPr>
          <a:xfrm>
            <a:off x="12486332" y="22210332"/>
            <a:ext cx="583525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437</a:t>
            </a:r>
            <a:r>
              <a:rPr lang="en-US" sz="9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cells</a:t>
            </a:r>
            <a:endParaRPr lang="en-US" sz="16600" b="1" cap="none" spc="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A34E1E-E6E8-6A41-B61E-1D385A672675}"/>
              </a:ext>
            </a:extLst>
          </p:cNvPr>
          <p:cNvSpPr/>
          <p:nvPr/>
        </p:nvSpPr>
        <p:spPr>
          <a:xfrm>
            <a:off x="12517854" y="24686646"/>
            <a:ext cx="583525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23</a:t>
            </a:r>
            <a:r>
              <a:rPr lang="en-US" sz="9600" b="1" cap="none" spc="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kg/m</a:t>
            </a:r>
            <a:r>
              <a:rPr lang="en-US" sz="9600" b="1" cap="none" spc="0" baseline="3000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</a:t>
            </a:r>
            <a:endParaRPr lang="en-US" sz="16600" b="1" cap="none" spc="0" baseline="3000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58D573-509D-B44D-9301-7976464CC63B}"/>
              </a:ext>
            </a:extLst>
          </p:cNvPr>
          <p:cNvSpPr/>
          <p:nvPr/>
        </p:nvSpPr>
        <p:spPr>
          <a:xfrm>
            <a:off x="7043471" y="12718136"/>
            <a:ext cx="114010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  <a:effectLst/>
              </a:rPr>
              <a:t>Baseline characteristics</a:t>
            </a:r>
          </a:p>
          <a:p>
            <a:pPr algn="ctr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                      </a:t>
            </a:r>
            <a:endParaRPr lang="en-US" sz="6600" b="1" cap="none" spc="0" dirty="0">
              <a:ln w="22225">
                <a:solidFill>
                  <a:srgbClr val="883E61"/>
                </a:solidFill>
                <a:prstDash val="solid"/>
              </a:ln>
              <a:solidFill>
                <a:srgbClr val="883E61"/>
              </a:solidFill>
              <a:effectLst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17FC127-9215-FD4B-9E43-84BA2C4A7D19}"/>
              </a:ext>
            </a:extLst>
          </p:cNvPr>
          <p:cNvSpPr/>
          <p:nvPr/>
        </p:nvSpPr>
        <p:spPr>
          <a:xfrm>
            <a:off x="8288240" y="15585233"/>
            <a:ext cx="40291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Age(mean)</a:t>
            </a:r>
            <a:endParaRPr lang="en-US" sz="6600" b="1" cap="none" spc="0" dirty="0">
              <a:ln w="22225">
                <a:solidFill>
                  <a:srgbClr val="883E61"/>
                </a:solidFill>
                <a:prstDash val="solid"/>
              </a:ln>
              <a:solidFill>
                <a:srgbClr val="883E61"/>
              </a:solidFill>
              <a:effectLst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167BBA-7A30-6F42-8D12-F0BBC6B4AC32}"/>
              </a:ext>
            </a:extLst>
          </p:cNvPr>
          <p:cNvSpPr/>
          <p:nvPr/>
        </p:nvSpPr>
        <p:spPr>
          <a:xfrm>
            <a:off x="8267463" y="17895188"/>
            <a:ext cx="26529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  <a:effectLst/>
              </a:rPr>
              <a:t>Sex(M)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30401E-86C4-8745-983D-D4517E62AE67}"/>
              </a:ext>
            </a:extLst>
          </p:cNvPr>
          <p:cNvSpPr/>
          <p:nvPr/>
        </p:nvSpPr>
        <p:spPr>
          <a:xfrm>
            <a:off x="8290750" y="19626588"/>
            <a:ext cx="48218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ART duration</a:t>
            </a:r>
          </a:p>
          <a:p>
            <a:pPr algn="just"/>
            <a:r>
              <a:rPr lang="en-US" sz="6600" b="1" cap="none" spc="0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  <a:effectLst/>
              </a:rPr>
              <a:t>(mean)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B5845A-0F32-8444-B232-8035DE5C8B1F}"/>
              </a:ext>
            </a:extLst>
          </p:cNvPr>
          <p:cNvSpPr/>
          <p:nvPr/>
        </p:nvSpPr>
        <p:spPr>
          <a:xfrm>
            <a:off x="8337824" y="22345905"/>
            <a:ext cx="48218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CD4 count</a:t>
            </a:r>
          </a:p>
          <a:p>
            <a:pPr algn="just"/>
            <a:r>
              <a:rPr lang="en-US" sz="6600" b="1" cap="none" spc="0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  <a:effectLst/>
              </a:rPr>
              <a:t>(mean)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26E54F-7F09-6941-9892-FB5BB05B6ED6}"/>
              </a:ext>
            </a:extLst>
          </p:cNvPr>
          <p:cNvSpPr/>
          <p:nvPr/>
        </p:nvSpPr>
        <p:spPr>
          <a:xfrm>
            <a:off x="8509425" y="25789935"/>
            <a:ext cx="48218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b="1" dirty="0">
                <a:ln w="22225">
                  <a:solidFill>
                    <a:srgbClr val="883E61"/>
                  </a:solidFill>
                  <a:prstDash val="solid"/>
                </a:ln>
                <a:solidFill>
                  <a:srgbClr val="883E61"/>
                </a:solidFill>
              </a:rPr>
              <a:t>BMI</a:t>
            </a: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5075025E-6642-754C-992A-1B5C5BC1970B}"/>
              </a:ext>
            </a:extLst>
          </p:cNvPr>
          <p:cNvSpPr/>
          <p:nvPr/>
        </p:nvSpPr>
        <p:spPr>
          <a:xfrm>
            <a:off x="39759225" y="62202"/>
            <a:ext cx="3044538" cy="3226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Graphic 61" descr="Bullseye">
            <a:extLst>
              <a:ext uri="{FF2B5EF4-FFF2-40B4-BE49-F238E27FC236}">
                <a16:creationId xmlns:a16="http://schemas.microsoft.com/office/drawing/2014/main" id="{3F5DB068-3048-454F-BEDE-3C1F0A4D58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910269" y="21519171"/>
            <a:ext cx="1190550" cy="1190550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5EDC01F0-ADFA-534B-B8DE-340204D3FCE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645" y="24584187"/>
            <a:ext cx="3427472" cy="4241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749BF8-2E9C-D04C-BC5D-E41DD87BB6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812790" y="92670"/>
            <a:ext cx="2855444" cy="3335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8DC2610-9C60-CC49-8BB7-6D8B2DA5FAFB}"/>
              </a:ext>
            </a:extLst>
          </p:cNvPr>
          <p:cNvSpPr/>
          <p:nvPr/>
        </p:nvSpPr>
        <p:spPr>
          <a:xfrm>
            <a:off x="34790090" y="16190891"/>
            <a:ext cx="7811589" cy="3994248"/>
          </a:xfrm>
          <a:prstGeom prst="roundRect">
            <a:avLst/>
          </a:prstGeom>
          <a:solidFill>
            <a:srgbClr val="88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</a:rPr>
              <a:t>4.07(1.34-12.33)</a:t>
            </a:r>
            <a:endParaRPr lang="en-US" sz="8000" dirty="0">
              <a:solidFill>
                <a:srgbClr val="FFFF00"/>
              </a:solidFill>
            </a:endParaRPr>
          </a:p>
          <a:p>
            <a:pPr lvl="0" algn="ctr"/>
            <a:r>
              <a:rPr lang="en-US" sz="4400" dirty="0">
                <a:solidFill>
                  <a:prstClr val="white"/>
                </a:solidFill>
              </a:rPr>
              <a:t>POR for </a:t>
            </a:r>
            <a:r>
              <a:rPr lang="en-US" sz="4400" b="1" dirty="0">
                <a:solidFill>
                  <a:srgbClr val="FFFF00"/>
                </a:solidFill>
              </a:rPr>
              <a:t>non</a:t>
            </a:r>
            <a:r>
              <a:rPr lang="en-US" sz="4400" dirty="0">
                <a:solidFill>
                  <a:prstClr val="white"/>
                </a:solidFill>
              </a:rPr>
              <a:t> tenofovir based protease inhibitor ART and raised fasting plasma glucose</a:t>
            </a:r>
            <a:endParaRPr lang="en-US" sz="1100" dirty="0">
              <a:solidFill>
                <a:prstClr val="white"/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5" name="Salunke Vihar Road 2.mp3">
            <a:hlinkClick r:id="" action="ppaction://media"/>
            <a:extLst>
              <a:ext uri="{FF2B5EF4-FFF2-40B4-BE49-F238E27FC236}">
                <a16:creationId xmlns:a16="http://schemas.microsoft.com/office/drawing/2014/main" id="{50CA1397-729C-104A-859A-9B0A9009A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66840" y="27204336"/>
            <a:ext cx="1411605" cy="1411605"/>
          </a:xfrm>
          <a:prstGeom prst="rect">
            <a:avLst/>
          </a:prstGeom>
          <a:solidFill>
            <a:srgbClr val="883E61"/>
          </a:solidFill>
          <a:ln>
            <a:solidFill>
              <a:srgbClr val="883E6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CE642-048F-064D-B11A-A79C518EF15D}"/>
              </a:ext>
            </a:extLst>
          </p:cNvPr>
          <p:cNvSpPr txBox="1"/>
          <p:nvPr/>
        </p:nvSpPr>
        <p:spPr>
          <a:xfrm>
            <a:off x="46580612" y="26571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7501</TotalTime>
  <Words>194</Words>
  <Application>Microsoft Macintosh PowerPoint</Application>
  <PresentationFormat>Custom</PresentationFormat>
  <Paragraphs>41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Microsoft Office User</cp:lastModifiedBy>
  <cp:revision>61</cp:revision>
  <dcterms:created xsi:type="dcterms:W3CDTF">2016-06-23T11:49:10Z</dcterms:created>
  <dcterms:modified xsi:type="dcterms:W3CDTF">2020-06-24T06:42:40Z</dcterms:modified>
</cp:coreProperties>
</file>